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89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2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4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2C3BAB-6FCD-4473-B6CC-260F5E1293DF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6F07-6E21-4514-90F6-912F30CE0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ogs.mathworks.com/cleve/2017/07/17/what-is-the-condition-number-of-a-matrix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Systems 5: Methods for Special Matrices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162418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primary method for solving a system of the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is a simplified form of Gaussian Elimination.</a:t>
                </a:r>
              </a:p>
              <a:p>
                <a:r>
                  <a:rPr lang="en-US" dirty="0"/>
                  <a:t>We endeavor to put the system in a form where there are 1s on the main diagonal,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on the first off diagonal, and 0s everywhere else.</a:t>
                </a:r>
              </a:p>
              <a:p>
                <a:r>
                  <a:rPr lang="en-US" dirty="0"/>
                  <a:t>We also modify the RHS vector and </a:t>
                </a:r>
                <a:r>
                  <a:rPr lang="en-US" dirty="0" err="1"/>
                  <a:t>backsolve</a:t>
                </a:r>
                <a:r>
                  <a:rPr lang="en-US" dirty="0"/>
                  <a:t> from there.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53" y="2447493"/>
            <a:ext cx="3429000" cy="15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Algorithm </a:t>
            </a:r>
            <a:r>
              <a:rPr lang="en-US" dirty="0" err="1"/>
              <a:t>algorithm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begin with a forward sweep: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2:n-1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1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07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Algorithm </a:t>
            </a:r>
            <a:r>
              <a:rPr lang="en-US" dirty="0" err="1"/>
              <a:t>algorithm</a:t>
            </a:r>
            <a:r>
              <a:rPr lang="en-US" dirty="0"/>
              <a:t>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solution is then obtained via back substitution: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n-1:1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41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Algorithm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Thomas Algorithm is very efficient requiring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operations.</a:t>
                </a:r>
              </a:p>
              <a:p>
                <a:pPr lvl="1"/>
                <a:r>
                  <a:rPr lang="en-US" dirty="0"/>
                  <a:t>The typical Gaussian Elimination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is also very efficient in terms of memory requirements.</a:t>
                </a:r>
              </a:p>
              <a:p>
                <a:r>
                  <a:rPr lang="en-US" dirty="0"/>
                  <a:t>For a sparse matrix, Gaussian Elimination can often introduce many non-zero values that were not previously present.</a:t>
                </a:r>
              </a:p>
              <a:p>
                <a:r>
                  <a:rPr lang="en-US" dirty="0"/>
                  <a:t>For the tridiagonal system, we only need to store the original 3n-2 nonzero elements and an additional 2n-1 elements for the c’ and d’ terms.</a:t>
                </a:r>
              </a:p>
              <a:p>
                <a:r>
                  <a:rPr lang="en-US" dirty="0"/>
                  <a:t>There are also algorithms that don’t retain the original coefficients and further reduce the memory requirements.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86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Positive Definite Matrices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Symmetric positive definite matrices are a special type of matrix that arise in various physical systems.</a:t>
                </a:r>
              </a:p>
              <a:p>
                <a:r>
                  <a:rPr lang="en-US" dirty="0"/>
                  <a:t>The defining characteristics of a symmetric positive definite matrix are that they are symmetric and positive definite!</a:t>
                </a:r>
              </a:p>
              <a:p>
                <a:r>
                  <a:rPr lang="en-US" dirty="0"/>
                  <a:t>Symmetric means simply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Positive definite is more complicated.</a:t>
                </a:r>
              </a:p>
              <a:p>
                <a:pPr lvl="1"/>
                <a:r>
                  <a:rPr lang="en-US" dirty="0"/>
                  <a:t>A matrix is positive 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SPD matrices have other useful properties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A square matrix is SPD </a:t>
                </a:r>
                <a:r>
                  <a:rPr lang="en-US" dirty="0" err="1"/>
                  <a:t>iff</a:t>
                </a:r>
                <a:r>
                  <a:rPr lang="en-US" dirty="0"/>
                  <a:t> all eigenvalues are real and positive.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b="1" dirty="0"/>
                  <a:t>A</a:t>
                </a:r>
                <a:r>
                  <a:rPr lang="en-US" dirty="0"/>
                  <a:t> is an SPD </a:t>
                </a:r>
                <a:r>
                  <a:rPr lang="en-US" dirty="0" err="1"/>
                  <a:t>nxn</a:t>
                </a:r>
                <a:r>
                  <a:rPr lang="en-US" dirty="0"/>
                  <a:t> matrix and </a:t>
                </a:r>
                <a:r>
                  <a:rPr lang="en-US" b="1" dirty="0"/>
                  <a:t>X</a:t>
                </a:r>
                <a:r>
                  <a:rPr lang="en-US" dirty="0"/>
                  <a:t> is an </a:t>
                </a:r>
                <a:r>
                  <a:rPr lang="en-US" dirty="0" err="1"/>
                  <a:t>nxm</a:t>
                </a:r>
                <a:r>
                  <a:rPr lang="en-US" dirty="0"/>
                  <a:t> matrix of full rank,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mxm</a:t>
                </a:r>
                <a:r>
                  <a:rPr lang="en-US" dirty="0"/>
                  <a:t> and SPD.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All principal submatrices of an SPD matrix are SPD.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44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Positive Definite Matrix Factorization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SPD matrices have a very simple decomposition.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properties on the previous slide allow us to generate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very easily.</a:t>
                </a:r>
              </a:p>
              <a:p>
                <a:r>
                  <a:rPr lang="en-US" dirty="0"/>
                  <a:t>The method is named after André-Louis </a:t>
                </a:r>
                <a:r>
                  <a:rPr lang="en-US" dirty="0" err="1"/>
                  <a:t>Cholesky</a:t>
                </a:r>
                <a:r>
                  <a:rPr lang="en-US" dirty="0"/>
                  <a:t> a French mathematician and soldier who died a few months before the end WWI.</a:t>
                </a:r>
              </a:p>
              <a:p>
                <a:r>
                  <a:rPr lang="en-US" dirty="0"/>
                  <a:t>His method was published posthumously.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65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Cholesky</a:t>
            </a:r>
            <a:r>
              <a:rPr lang="en-US" dirty="0"/>
              <a:t> Factorization 2 x 2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2 x 2 matrix,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factorization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must take the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From here, we can identify the values of u and 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We have a </a:t>
                </a:r>
                <a:r>
                  <a:rPr lang="en-US" dirty="0" err="1"/>
                  <a:t>Cholesky</a:t>
                </a:r>
                <a:r>
                  <a:rPr lang="en-US" dirty="0"/>
                  <a:t> decomposition for the 2 x 2, now we just need it for the n x n case!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59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Cholesky</a:t>
            </a:r>
            <a:r>
              <a:rPr lang="en-US" dirty="0"/>
              <a:t> Factorization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find the Cholesky decomposition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start by finding the first row by computing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1,2:3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1,2:3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just like the 2x2 case where the first element was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and the rest of the row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, this time b is a row vector though.</a:t>
                </a:r>
              </a:p>
              <a:p>
                <a:r>
                  <a:rPr lang="en-US" dirty="0"/>
                  <a:t>So, we get the first row is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119" y="4692316"/>
            <a:ext cx="2943225" cy="205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1777" y="6380384"/>
            <a:ext cx="892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Cholesky</a:t>
            </a:r>
            <a:r>
              <a:rPr lang="en-US" dirty="0"/>
              <a:t> Factorization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424320" cy="41954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rest of the matrix comes by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an outer product.</a:t>
                </a:r>
              </a:p>
              <a:p>
                <a:r>
                  <a:rPr lang="en-US" dirty="0"/>
                  <a:t>In this 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−1 1</m:t>
                        </m:r>
                      </m:e>
                    </m:d>
                  </m:oMath>
                </a14:m>
                <a:r>
                  <a:rPr lang="en-US" dirty="0"/>
                  <a:t> so the outer-product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the submatrix C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Our updated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424320" cy="4195481"/>
              </a:xfrm>
              <a:blipFill>
                <a:blip r:embed="rId2"/>
                <a:stretch>
                  <a:fillRect l="-71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040" y="4662237"/>
            <a:ext cx="2943225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01777" y="6380384"/>
            <a:ext cx="892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Cholesky</a:t>
            </a:r>
            <a:r>
              <a:rPr lang="en-US" dirty="0"/>
              <a:t> Factorization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Our updated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continue the factorization in the updated 2 x 2 submatrix.</a:t>
                </a:r>
              </a:p>
              <a:p>
                <a:r>
                  <a:rPr lang="en-US" b="0" dirty="0"/>
                  <a:t>First we find the second row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submatrix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which we take the root of to complete the factorization.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55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looked at sources of for both the direct and iterative methods we’ve previously studied.</a:t>
            </a:r>
          </a:p>
          <a:p>
            <a:r>
              <a:rPr lang="en-US" dirty="0"/>
              <a:t>For Gaussian Elimination, and the related methods, there is an issue with very small values in the pivot position called “swamping”</a:t>
            </a:r>
          </a:p>
          <a:p>
            <a:pPr lvl="1"/>
            <a:r>
              <a:rPr lang="en-US" dirty="0"/>
              <a:t>The small pivot values lead to a loss of precision and lead to erroneous results with finite memory.</a:t>
            </a:r>
          </a:p>
          <a:p>
            <a:r>
              <a:rPr lang="en-US" dirty="0"/>
              <a:t>To overcome this problem, we introduce pivoting.</a:t>
            </a:r>
          </a:p>
          <a:p>
            <a:pPr lvl="1"/>
            <a:r>
              <a:rPr lang="en-US" dirty="0"/>
              <a:t>Pivoting involves moving the row with the largest element in the current column into the pivot position.</a:t>
            </a:r>
          </a:p>
          <a:p>
            <a:pPr lvl="1"/>
            <a:r>
              <a:rPr lang="en-US" dirty="0"/>
              <a:t>This allows us to always multiply by a number lass than 1.</a:t>
            </a:r>
          </a:p>
        </p:txBody>
      </p:sp>
    </p:spTree>
    <p:extLst>
      <p:ext uri="{BB962C8B-B14F-4D97-AF65-F5344CB8AC3E}">
        <p14:creationId xmlns:p14="http://schemas.microsoft.com/office/powerpoint/2010/main" val="1938615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Cholesky</a:t>
            </a:r>
            <a:r>
              <a:rPr lang="en-US" dirty="0"/>
              <a:t> Factorization Block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find the outer elements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first and work inwards.</a:t>
                </a:r>
              </a:p>
              <a:p>
                <a:r>
                  <a:rPr lang="en-US" dirty="0"/>
                  <a:t>You begin by partitioning the matrix</a:t>
                </a:r>
              </a:p>
              <a:p>
                <a:r>
                  <a:rPr lang="en-US" dirty="0"/>
                  <a:t>The 1,1 element is just the square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rest of the row is found by dividing each remaining terms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form the remainder of the matrix by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process is repeated until the final submatrix you form is 1 x 1 at which point you take the root of that element and you are done!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232" y="1985210"/>
            <a:ext cx="1807242" cy="12633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033837" y="2652963"/>
            <a:ext cx="2917658" cy="90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232559" y="3244334"/>
            <a:ext cx="892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Cholesky</a:t>
            </a:r>
            <a:r>
              <a:rPr lang="en-US" dirty="0"/>
              <a:t> Factorization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:r>
                  <a:rPr lang="en-US" dirty="0"/>
                  <a:t>Here I’m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represent a portion of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row containing columns i+1 to n. To implement this in </a:t>
                </a:r>
                <a:r>
                  <a:rPr lang="en-US" dirty="0" err="1"/>
                  <a:t>Matlab</a:t>
                </a:r>
                <a:r>
                  <a:rPr lang="en-US" dirty="0"/>
                  <a:t> you could use the built-in colon notation or a for loop.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0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Cholesky</a:t>
            </a:r>
            <a:r>
              <a:rPr lang="en-US" dirty="0"/>
              <a:t> Factorization to solve a linear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that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we can solve the system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a straightforward manor.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solve the lower triangular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then solve the upper triangular system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which is also easy to do.</a:t>
                </a:r>
              </a:p>
              <a:p>
                <a:r>
                  <a:rPr lang="en-US" dirty="0"/>
                  <a:t>Why do we use this method at all?</a:t>
                </a:r>
              </a:p>
              <a:p>
                <a:pPr lvl="1"/>
                <a:r>
                  <a:rPr lang="en-US" dirty="0"/>
                  <a:t>It requires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flops and n square roots to get the decomposition.</a:t>
                </a:r>
              </a:p>
              <a:p>
                <a:pPr lvl="1"/>
                <a:r>
                  <a:rPr lang="en-US" dirty="0"/>
                  <a:t>This is about twice as fast as an LU decomposition.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59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34671"/>
            <a:ext cx="9404723" cy="1400530"/>
          </a:xfrm>
        </p:spPr>
        <p:txBody>
          <a:bodyPr/>
          <a:lstStyle/>
          <a:p>
            <a:r>
              <a:rPr lang="en-US" dirty="0"/>
              <a:t>Conjugate Gradient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 is SPD, the </a:t>
                </a:r>
                <a:r>
                  <a:rPr lang="en-US" i="1" dirty="0"/>
                  <a:t>quadratic form,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i="1" dirty="0"/>
              </a:p>
              <a:p>
                <a:pPr marL="457200" lvl="1" indent="0">
                  <a:buNone/>
                </a:pPr>
                <a:r>
                  <a:rPr lang="en-US" dirty="0"/>
                  <a:t>is a function whose minimum is exactly the solution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Why do we want to convert the simple question of solving a system of linear equations into what seems to be a much more complicated question of minimizing a function?</a:t>
                </a:r>
              </a:p>
              <a:p>
                <a:pPr lvl="1"/>
                <a:r>
                  <a:rPr lang="en-US" dirty="0"/>
                  <a:t>It’s really easy to get an approximate minimum and thus an approximate solution!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088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Gradient Method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658935" cy="459452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 won’t go too deeply into the theory behind the algorithm.</a:t>
                </a:r>
              </a:p>
              <a:p>
                <a:pPr lvl="1"/>
                <a:r>
                  <a:rPr lang="en-US" dirty="0"/>
                  <a:t>If you’re interested </a:t>
                </a:r>
                <a:r>
                  <a:rPr lang="en-US" i="1" dirty="0"/>
                  <a:t>Sauer </a:t>
                </a:r>
                <a:r>
                  <a:rPr lang="en-US" dirty="0"/>
                  <a:t>and numerous websites discuss the theory behind it.</a:t>
                </a:r>
              </a:p>
              <a:p>
                <a:pPr lvl="1"/>
                <a:r>
                  <a:rPr lang="en-US" dirty="0"/>
                  <a:t>I will also post a useful pdf that gives some geometric intuition behind the method. It’s long so you don’t need to read it.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1:n-1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break</a:t>
                </a:r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658935" cy="4594529"/>
              </a:xfrm>
              <a:blipFill>
                <a:blip r:embed="rId2"/>
                <a:stretch>
                  <a:fillRect l="-189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08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Gradient Method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conjugate gradient method is actually a direct method of solving the system of equations.</a:t>
            </a:r>
          </a:p>
          <a:p>
            <a:r>
              <a:rPr lang="en-US" dirty="0"/>
              <a:t>The minimization procedure looks in one direction and minimizes the function in that dimension.</a:t>
            </a:r>
          </a:p>
          <a:p>
            <a:r>
              <a:rPr lang="en-US" dirty="0"/>
              <a:t>It then moves to a new direction and minimizes the function in that dimension.</a:t>
            </a:r>
          </a:p>
          <a:p>
            <a:r>
              <a:rPr lang="en-US" dirty="0"/>
              <a:t>After it runs out of dimensions, the residual goes to zero and we’ve converged.</a:t>
            </a:r>
          </a:p>
          <a:p>
            <a:r>
              <a:rPr lang="en-US" dirty="0"/>
              <a:t>The name of the conjugate gradient method sums it up nicely:</a:t>
            </a:r>
          </a:p>
          <a:p>
            <a:pPr lvl="1"/>
            <a:r>
              <a:rPr lang="en-US" dirty="0"/>
              <a:t>Gradient because we use the gradient to minimize the function.</a:t>
            </a:r>
          </a:p>
          <a:p>
            <a:pPr lvl="1"/>
            <a:r>
              <a:rPr lang="en-US" dirty="0"/>
              <a:t>Conjugate because the direction we minimize in is the conjugate direction, meaning the residual moves in an orthogonal direction.</a:t>
            </a:r>
          </a:p>
        </p:txBody>
      </p:sp>
    </p:spTree>
    <p:extLst>
      <p:ext uri="{BB962C8B-B14F-4D97-AF65-F5344CB8AC3E}">
        <p14:creationId xmlns:p14="http://schemas.microsoft.com/office/powerpoint/2010/main" val="213295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Gradient Method iterative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Why use this over Gaussian Elimination?</a:t>
                </a:r>
              </a:p>
              <a:p>
                <a:r>
                  <a:rPr lang="en-US" dirty="0"/>
                  <a:t>For smaller matrices where we can still hope to utilize Gaussian elimination, CGM is three times </a:t>
                </a:r>
                <a:r>
                  <a:rPr lang="en-US" i="1" dirty="0"/>
                  <a:t>slower</a:t>
                </a:r>
                <a:r>
                  <a:rPr lang="en-US" dirty="0"/>
                  <a:t> than Gaussian Elimination.</a:t>
                </a:r>
              </a:p>
              <a:p>
                <a:r>
                  <a:rPr lang="en-US" dirty="0"/>
                  <a:t>However, if we have a large </a:t>
                </a:r>
                <a:r>
                  <a:rPr lang="en-US" i="1" dirty="0"/>
                  <a:t>sparse</a:t>
                </a:r>
                <a:r>
                  <a:rPr lang="en-US" dirty="0"/>
                  <a:t> matrix we can get a decent estimate of the solution in a few steps!</a:t>
                </a:r>
              </a:p>
              <a:p>
                <a:pPr lvl="1"/>
                <a:r>
                  <a:rPr lang="en-US" dirty="0"/>
                  <a:t>Gaussian elimination would need to go through 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steps before it gets an answer.</a:t>
                </a:r>
              </a:p>
              <a:p>
                <a:r>
                  <a:rPr lang="en-US" dirty="0"/>
                  <a:t>So if it’s a direct method, why do we typically treat it as an iterative method?</a:t>
                </a:r>
              </a:p>
              <a:p>
                <a:r>
                  <a:rPr lang="en-US" dirty="0"/>
                  <a:t>If the system is very large, there may be a large number of dimensions that we need to search in. </a:t>
                </a:r>
              </a:p>
              <a:p>
                <a:r>
                  <a:rPr lang="en-US" dirty="0"/>
                  <a:t>Before we search in every direction, we may already have a very good approximation of the solution!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59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also discussed an issue that affect both direct and iterative methods, ill-conditioning.</a:t>
                </a:r>
              </a:p>
              <a:p>
                <a:r>
                  <a:rPr lang="en-US" dirty="0"/>
                  <a:t>If a matrix is ill-conditioned, the solution is very sensitive to changes in the values of the matrix or the RHS vector.</a:t>
                </a:r>
              </a:p>
              <a:p>
                <a:r>
                  <a:rPr lang="en-US" dirty="0"/>
                  <a:t>We derived the condition number to be,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the condition number is</a:t>
                </a:r>
                <a:r>
                  <a:rPr lang="en-US" i="1" dirty="0"/>
                  <a:t> </a:t>
                </a:r>
                <a:r>
                  <a:rPr lang="en-US" i="1" u="sng" dirty="0"/>
                  <a:t>not</a:t>
                </a:r>
                <a:r>
                  <a:rPr lang="en-US" i="1" dirty="0"/>
                  <a:t> </a:t>
                </a:r>
                <a:r>
                  <a:rPr lang="en-US" dirty="0"/>
                  <a:t>much larger than 1, the system is well-conditioned.</a:t>
                </a:r>
              </a:p>
              <a:p>
                <a:pPr lvl="1"/>
                <a:r>
                  <a:rPr lang="en-US" dirty="0"/>
                  <a:t>Slight changes to the elements won’t lead to large changes in the solution vector </a:t>
                </a:r>
                <a:r>
                  <a:rPr lang="en-US" b="1" dirty="0"/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the condition number </a:t>
                </a:r>
                <a:r>
                  <a:rPr lang="en-US" i="1" u="sng" dirty="0"/>
                  <a:t>is</a:t>
                </a:r>
                <a:r>
                  <a:rPr lang="en-US" dirty="0"/>
                  <a:t> much larger than 1, the system is ill-conditioned. </a:t>
                </a:r>
              </a:p>
              <a:p>
                <a:pPr lvl="1"/>
                <a:r>
                  <a:rPr lang="en-US" dirty="0"/>
                  <a:t>Slight changes to the elements will lead to large changes in the solution vector </a:t>
                </a:r>
                <a:r>
                  <a:rPr lang="en-US" b="1" dirty="0"/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the condition number is infinite, the system is ill-posed and the matrix </a:t>
                </a:r>
                <a:r>
                  <a:rPr lang="en-US" b="1" dirty="0"/>
                  <a:t>A</a:t>
                </a:r>
                <a:r>
                  <a:rPr lang="en-US" dirty="0"/>
                  <a:t> is singular.</a:t>
                </a:r>
              </a:p>
              <a:p>
                <a:r>
                  <a:rPr lang="en-US" dirty="0"/>
                  <a:t>Small condition number – good</a:t>
                </a:r>
              </a:p>
              <a:p>
                <a:r>
                  <a:rPr lang="en-US" dirty="0"/>
                  <a:t>Large condition number – bad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3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Typically when you see a discussion of the condition number, it’s in reference to the L2-norm version. </a:t>
                </a:r>
              </a:p>
              <a:p>
                <a:r>
                  <a:rPr lang="en-US" dirty="0"/>
                  <a:t>To calculate the condition number exactly, you need to compute the inverse of Matrix A.</a:t>
                </a:r>
              </a:p>
              <a:p>
                <a:pPr lvl="1"/>
                <a:r>
                  <a:rPr lang="en-US" dirty="0"/>
                  <a:t>This can be costly but may be worthwhile since it can tell you whether your problem is ill-conditioned or not.</a:t>
                </a:r>
              </a:p>
              <a:p>
                <a:r>
                  <a:rPr lang="en-US" dirty="0"/>
                  <a:t>There are methods to approximate the condition number as well.</a:t>
                </a:r>
              </a:p>
              <a:p>
                <a:pPr lvl="1"/>
                <a:r>
                  <a:rPr lang="en-US" dirty="0"/>
                  <a:t>For example “</a:t>
                </a:r>
                <a:r>
                  <a:rPr lang="en-US" dirty="0" err="1"/>
                  <a:t>condest</a:t>
                </a:r>
                <a:r>
                  <a:rPr lang="en-US" dirty="0"/>
                  <a:t>” in </a:t>
                </a:r>
                <a:r>
                  <a:rPr lang="en-US" dirty="0" err="1"/>
                  <a:t>Matlab</a:t>
                </a:r>
                <a:r>
                  <a:rPr lang="en-US" dirty="0"/>
                  <a:t> which approximates the inverse of a matrix.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Matlab</a:t>
                </a:r>
                <a:r>
                  <a:rPr lang="en-US" dirty="0"/>
                  <a:t> documentation page has more information about this.</a:t>
                </a:r>
              </a:p>
              <a:p>
                <a:r>
                  <a:rPr lang="en-US" dirty="0"/>
                  <a:t>You can also calculate the condition number using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are the maximum and minimum singular values of the matrix A.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06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ill-conditioned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I’m stealing this example from a blogpost by Cleve </a:t>
                </a:r>
                <a:r>
                  <a:rPr lang="en-US" dirty="0" err="1"/>
                  <a:t>Moler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hlinkClick r:id="rId2"/>
                  </a:rPr>
                  <a:t>https://blogs.mathworks.com/cleve/2017/07/17/what-is-the-condition-number-of-a-matrix/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His blog is pretty interesting, you should check it out.</a:t>
                </a:r>
              </a:p>
              <a:p>
                <a:r>
                  <a:rPr lang="en-US" dirty="0"/>
                  <a:t>Take the equation,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solution to this is simply,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a computer will calculate this just fine.</a:t>
                </a:r>
              </a:p>
              <a:p>
                <a:r>
                  <a:rPr lang="en-US" dirty="0"/>
                  <a:t>If we change the first element of </a:t>
                </a:r>
                <a:r>
                  <a:rPr lang="en-US" b="1" dirty="0"/>
                  <a:t>b</a:t>
                </a:r>
                <a:r>
                  <a:rPr lang="en-US" dirty="0"/>
                  <a:t> even slightly, say by 0.01, we get a very different solution!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9.7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9.7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solution is now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.3400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.9700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5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ill-conditioned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an issue with the computer and floating point inaccuracies. </a:t>
            </a:r>
          </a:p>
          <a:p>
            <a:pPr lvl="1"/>
            <a:r>
              <a:rPr lang="en-US" dirty="0"/>
              <a:t>You can confirm the solution yourself by hand!</a:t>
            </a:r>
          </a:p>
          <a:p>
            <a:r>
              <a:rPr lang="en-US" dirty="0"/>
              <a:t>This is an actual feature of the matrix and its inverse. </a:t>
            </a:r>
          </a:p>
          <a:p>
            <a:r>
              <a:rPr lang="en-US" dirty="0"/>
              <a:t>You can find an inverse and a solution to an ill-conditioned matrix without issue.</a:t>
            </a:r>
          </a:p>
          <a:p>
            <a:r>
              <a:rPr lang="en-US" dirty="0"/>
              <a:t>The problem arises when a matrix is so ill-conditioned that any slight rounding error causes large changes our final answers.</a:t>
            </a:r>
          </a:p>
          <a:p>
            <a:r>
              <a:rPr lang="en-US" dirty="0"/>
              <a:t>This also isn’t just an issue with floating point operations!</a:t>
            </a:r>
          </a:p>
          <a:p>
            <a:pPr lvl="1"/>
            <a:r>
              <a:rPr lang="en-US" dirty="0"/>
              <a:t>If you’re using real world data and your matrix is ill-conditioned, you can run into issues if your data has precision issue or any noise at all.</a:t>
            </a:r>
          </a:p>
        </p:txBody>
      </p:sp>
    </p:spTree>
    <p:extLst>
      <p:ext uri="{BB962C8B-B14F-4D97-AF65-F5344CB8AC3E}">
        <p14:creationId xmlns:p14="http://schemas.microsoft.com/office/powerpoint/2010/main" val="138189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number is a feature of the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again want to stress this,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condition number of a Matrix is not an effect you can overcome with a different algorithm. IT IS INHERENT TO THE MATRIX.</a:t>
            </a:r>
          </a:p>
        </p:txBody>
      </p:sp>
    </p:spTree>
    <p:extLst>
      <p:ext uri="{BB962C8B-B14F-4D97-AF65-F5344CB8AC3E}">
        <p14:creationId xmlns:p14="http://schemas.microsoft.com/office/powerpoint/2010/main" val="3173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specific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certain matrices, we have developed very efficient algorithms to solve the Ax = b question.</a:t>
            </a:r>
          </a:p>
          <a:p>
            <a:r>
              <a:rPr lang="en-US" dirty="0"/>
              <a:t>An obvious example is if the matrix is triangular, we can simply perform a backward/forward substitution.</a:t>
            </a:r>
          </a:p>
          <a:p>
            <a:r>
              <a:rPr lang="en-US" dirty="0"/>
              <a:t>We will look at other special cases, namely:</a:t>
            </a:r>
          </a:p>
          <a:p>
            <a:pPr lvl="1"/>
            <a:r>
              <a:rPr lang="en-US" dirty="0"/>
              <a:t>Tridiagonal matrices</a:t>
            </a:r>
          </a:p>
          <a:p>
            <a:pPr lvl="1"/>
            <a:r>
              <a:rPr lang="en-US" dirty="0"/>
              <a:t>Symmetric Positive Definite Matrices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Tridiagonal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Recall, a tridiagonal matrix is a matrix of the form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Tridiagonal matrices are especially efficient to solve requiring only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operations.</a:t>
                </a:r>
              </a:p>
              <a:p>
                <a:r>
                  <a:rPr lang="en-US" dirty="0"/>
                  <a:t>You can also store the entire matrix in only 3n-2 elements.</a:t>
                </a:r>
              </a:p>
              <a:p>
                <a:r>
                  <a:rPr lang="en-US" dirty="0"/>
                  <a:t>Due to the structure, it is a simple procedure to put the matrix into an upper triangular form and </a:t>
                </a:r>
                <a:r>
                  <a:rPr lang="en-US" dirty="0" err="1"/>
                  <a:t>backsolve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42" y="2540197"/>
            <a:ext cx="2371725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2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878</TotalTime>
  <Words>3251</Words>
  <Application>Microsoft Office PowerPoint</Application>
  <PresentationFormat>Widescreen</PresentationFormat>
  <Paragraphs>213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 Math</vt:lpstr>
      <vt:lpstr>Century Gothic</vt:lpstr>
      <vt:lpstr>Wingdings 3</vt:lpstr>
      <vt:lpstr>Ion</vt:lpstr>
      <vt:lpstr>Linear Systems 5: Methods for Special Matrices</vt:lpstr>
      <vt:lpstr>Review from last lecture</vt:lpstr>
      <vt:lpstr>Review from last lecture cntd</vt:lpstr>
      <vt:lpstr>Condition number</vt:lpstr>
      <vt:lpstr>Example of an ill-conditioned matrix</vt:lpstr>
      <vt:lpstr>Example of an ill-conditioned matrix</vt:lpstr>
      <vt:lpstr>Condition number is a feature of the Matrix</vt:lpstr>
      <vt:lpstr>Methods for specific Matrices</vt:lpstr>
      <vt:lpstr>Tridiagonal Matrices</vt:lpstr>
      <vt:lpstr>Thomas Algorithm</vt:lpstr>
      <vt:lpstr>Thomas Algorithm algorithm </vt:lpstr>
      <vt:lpstr>Thomas Algorithm algorithm contd</vt:lpstr>
      <vt:lpstr>Thomas Algorithm complexity</vt:lpstr>
      <vt:lpstr>Symmetric Positive Definite Matrices </vt:lpstr>
      <vt:lpstr>Symmetric Positive Definite Matrix Factorization </vt:lpstr>
      <vt:lpstr>Cholesky Factorization 2 x 2 case</vt:lpstr>
      <vt:lpstr>Cholesky Factorization Example</vt:lpstr>
      <vt:lpstr>Cholesky Factorization Example Contd</vt:lpstr>
      <vt:lpstr>Cholesky Factorization Example Contd</vt:lpstr>
      <vt:lpstr>Cholesky Factorization Block Algorithm </vt:lpstr>
      <vt:lpstr>Cholesky Factorization Algorithm</vt:lpstr>
      <vt:lpstr>Using Cholesky Factorization to solve a linear system</vt:lpstr>
      <vt:lpstr>Conjugate Gradient Method</vt:lpstr>
      <vt:lpstr>Conjugate Gradient Method Algorithm</vt:lpstr>
      <vt:lpstr>Conjugate Gradient Method rationale</vt:lpstr>
      <vt:lpstr>Conjugate Gradient Method iterative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Moakler</dc:creator>
  <cp:lastModifiedBy>Christopher John Moakler</cp:lastModifiedBy>
  <cp:revision>37</cp:revision>
  <dcterms:created xsi:type="dcterms:W3CDTF">2022-02-23T23:17:19Z</dcterms:created>
  <dcterms:modified xsi:type="dcterms:W3CDTF">2022-11-15T07:55:11Z</dcterms:modified>
</cp:coreProperties>
</file>